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4"/>
    <p:restoredTop sz="85636"/>
  </p:normalViewPr>
  <p:slideViewPr>
    <p:cSldViewPr snapToGrid="0">
      <p:cViewPr>
        <p:scale>
          <a:sx n="102" d="100"/>
          <a:sy n="102" d="100"/>
        </p:scale>
        <p:origin x="193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7B7FD-84B5-6540-929C-9399CDF0A282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A0E7C-DC97-3E4A-9ADC-0C94F68352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830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Good afternoon, I am </a:t>
            </a:r>
            <a:r>
              <a:rPr kumimoji="1" lang="en-US" altLang="ko-KR" dirty="0" err="1"/>
              <a:t>youngchul</a:t>
            </a:r>
            <a:r>
              <a:rPr kumimoji="1" lang="en-US" altLang="ko-KR" dirty="0"/>
              <a:t> oh from CGE, IBS.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my teammate, </a:t>
            </a:r>
            <a:r>
              <a:rPr kumimoji="1" lang="en-US" altLang="ko-KR" dirty="0" err="1"/>
              <a:t>Ohbin</a:t>
            </a:r>
            <a:r>
              <a:rPr kumimoji="1" lang="en-US" altLang="ko-KR" dirty="0"/>
              <a:t> Kwon is over there. Today </a:t>
            </a:r>
            <a:r>
              <a:rPr kumimoji="1" lang="en-US" altLang="ko-KR" dirty="0" err="1"/>
              <a:t>Im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gonna</a:t>
            </a:r>
            <a:r>
              <a:rPr kumimoji="1" lang="en-US" altLang="ko-KR" dirty="0"/>
              <a:t> talk about our </a:t>
            </a:r>
            <a:r>
              <a:rPr kumimoji="1" lang="en-US" altLang="ko-KR" dirty="0" err="1"/>
              <a:t>hackaton</a:t>
            </a:r>
            <a:r>
              <a:rPr kumimoji="1" lang="en-US" altLang="ko-KR" dirty="0"/>
              <a:t> project, HVG selection method for genotype batch dataset.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80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ElsevierGulliver"/>
              </a:rPr>
              <a:t>This is the pipeline I saw a lot when I study single cell analysis. </a:t>
            </a:r>
          </a:p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ElsevierGulliver"/>
              </a:rPr>
              <a:t>There is a very important part missing here, the highly variable gene HVG selection part. </a:t>
            </a:r>
          </a:p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ElsevierGulliver"/>
              </a:rPr>
              <a:t>This part is actually very important, because dimension reduction and clustering are performed through HVG, so the shape on UMAP is determined. It also affects downstream analysis. </a:t>
            </a:r>
          </a:p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ElsevierGulliver"/>
              </a:rPr>
              <a:t>In single cell data, a large number of genes have similar expression levels, but since some genes are highly expressed in specific cells, it is common to determine variance by looking at the variance. </a:t>
            </a:r>
          </a:p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ElsevierGulliver"/>
              </a:rPr>
              <a:t>However, this method may include genes that are not actually informative when taken for clustering. </a:t>
            </a:r>
          </a:p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ElsevierGulliver"/>
              </a:rPr>
              <a:t>Additionally, HVG is used when integrating two samples with batch effects, and this also affects batch effect removal depending on how the HVG is selected. </a:t>
            </a:r>
          </a:p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ElsevierGulliver"/>
              </a:rPr>
              <a:t>Therefore, we need to choose HVG more carefully according to our sample.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826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Suppose we are dealing with two datasets with different genotypes. Here is the control sample and here is the KO or KI sample. </a:t>
            </a:r>
          </a:p>
          <a:p>
            <a:r>
              <a:rPr kumimoji="1" lang="en" altLang="ko-KR" dirty="0"/>
              <a:t>If there are no technical batches of these two, what is the cause of the difference in expression level? </a:t>
            </a:r>
          </a:p>
          <a:p>
            <a:r>
              <a:rPr kumimoji="1" lang="en" altLang="ko-KR" dirty="0"/>
              <a:t>First, there will be biological batches resulting from differences in genotype. If a specific gene is KO or KI, genes with the same pathway as that gene will be affected. </a:t>
            </a:r>
          </a:p>
          <a:p>
            <a:r>
              <a:rPr kumimoji="1" lang="en" altLang="ko-KR" dirty="0"/>
              <a:t>Additionally, there will be differences in expression levels caused by different cell types.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00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46169-461C-1C46-63F2-4899D9DFF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D5AA33-FE3A-AEE1-47C9-459287745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1F2A36-B8BB-B96D-404D-F5DCC55B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0A62B-6DD0-DEC7-EE4E-74BCBC8F9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9243C-6F2B-B2EC-4398-BE712C3C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65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75CA6-92E5-476A-D3BD-6C4057AA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E360DB-4343-383F-9FB6-9C2A0A616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FA9EA-C9A4-5C7C-8279-05490780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0D5C5-E0DE-AF23-DE33-CEEA8DEB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C671B-62D7-03C3-1844-D457292C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460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9315D8-5852-4C77-AD91-41BB5BE80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9E9A80-6547-C241-3626-7256A5115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9D92A-A754-BC59-B6EE-519E8EC0D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837AC-EBC4-1B46-8D9A-1D4A47CF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4B1CF-3680-527D-3306-20329F52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64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20120-D885-21A5-283B-9329541B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D94E5-8CC5-DB68-4C60-056B82687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43097-2433-E2A3-73F3-BA9090318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77B32F-ADA3-1F05-D635-8C851AAD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C04C0-F4EC-0E5C-2A8A-1386281D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54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B0DDF-D311-EE47-0FC5-6E27D188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69A7A-0B92-C674-1495-E89068FAF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0817EC-5CF0-FD42-7422-71DCEF69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18BC90-A020-94D4-78A2-DF256470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FE6D8-B5EE-F397-EC04-CBECBDA8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912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799E8-455C-3549-A72C-B3A0009A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24E13-5770-ACD1-9474-F9A74B7C1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DD844-AC85-E815-B24F-7EE38DCAC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5E14AF-E19A-1D84-BE6A-D9E068F3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9EA7D5-4647-F2DF-436C-E98463DB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AD584-9265-09C6-E9F0-4A0F955E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199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82C94-DB58-0872-964B-8E45B7F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A48023-D5D3-2BB1-8545-F82EB212C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0F614-075C-ACE1-48C1-B7759C7F3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AD6208-2C37-3093-391D-3301527AB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14A3AC-F3EE-570B-0067-DB888DC5F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EE8577-A434-D610-2A13-6B7A0E12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44290C-1A06-8163-DC4A-0A8D8DE6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B231AB-018B-F2D4-D693-ED64AABC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45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01ACA-1A67-02F8-16E3-2236C942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F0CF7A-9A36-9AFF-11CD-0057D644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1F402D-EDFB-57B3-A5C0-B5597922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BEA806-D5F4-89E1-07F3-407F19A2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21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4FECB1-4687-9359-3809-7A81A14F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C2CA02-B2D3-28DD-5077-A17200D7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4322B-6DEA-70B4-F2E3-2D957AFD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26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3FBF5-D8C2-6775-5877-92FB73C0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D5C7AA-7057-ABCA-27B3-CE0091FF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3A6AA-3D49-6F62-284B-8BB45E830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4F85F-901E-B571-4178-415EC47C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03673-746D-266A-B230-B2C35533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CEE7C-FCDD-D6E9-CEAD-8EBBE96D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19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D2CD4-5400-B3EA-CDDD-EA90EC5F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B8A2DB-E764-C4A4-8471-363ACE555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E7D372-2DE1-D32A-FBB7-FCA1C64CD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984743-5339-B75E-5BD1-04D3269B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12087A-A020-187C-1534-29DB432DF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2CE968-D56D-B454-3566-1CE563BA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412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5E04A6-DBE2-A8F9-11D8-EDD3118D1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2571C-BD77-A456-9950-6B2CFA160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477EA-3294-B126-6CC2-C49D0F2BD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78DABB-8908-8B4E-8988-C6D508EC40D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DF4A2-492E-BB6F-A25F-FC69E63F8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5082A-E644-E8AD-C7CA-B0F5C2F67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35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84;p1">
            <a:extLst>
              <a:ext uri="{FF2B5EF4-FFF2-40B4-BE49-F238E27FC236}">
                <a16:creationId xmlns:a16="http://schemas.microsoft.com/office/drawing/2014/main" id="{B7578085-79B1-6C06-44DC-FCC90C94CB19}"/>
              </a:ext>
            </a:extLst>
          </p:cNvPr>
          <p:cNvCxnSpPr/>
          <p:nvPr/>
        </p:nvCxnSpPr>
        <p:spPr>
          <a:xfrm>
            <a:off x="0" y="4639112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85;p1">
            <a:extLst>
              <a:ext uri="{FF2B5EF4-FFF2-40B4-BE49-F238E27FC236}">
                <a16:creationId xmlns:a16="http://schemas.microsoft.com/office/drawing/2014/main" id="{18ECCA6B-01A6-02A7-B5E3-E70B2774089E}"/>
              </a:ext>
            </a:extLst>
          </p:cNvPr>
          <p:cNvSpPr txBox="1"/>
          <p:nvPr/>
        </p:nvSpPr>
        <p:spPr>
          <a:xfrm>
            <a:off x="3133530" y="4927611"/>
            <a:ext cx="592493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Bahnschrift" panose="020B0502040204020203" pitchFamily="34" charset="0"/>
                <a:ea typeface="Malgun Gothic"/>
                <a:cs typeface="Malgun Gothic"/>
                <a:sym typeface="Malgun Gothic"/>
              </a:rPr>
              <a:t>Youngchul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Bahnschrift" panose="020B0502040204020203" pitchFamily="34" charset="0"/>
                <a:ea typeface="Malgun Gothic"/>
                <a:cs typeface="Malgun Gothic"/>
                <a:sym typeface="Malgun Gothic"/>
              </a:rPr>
              <a:t> Oh,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Bahnschrift" panose="020B0502040204020203" pitchFamily="34" charset="0"/>
                <a:ea typeface="Malgun Gothic"/>
                <a:cs typeface="Malgun Gothic"/>
                <a:sym typeface="Malgun Gothic"/>
              </a:rPr>
              <a:t>Ohbin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Bahnschrift" panose="020B0502040204020203" pitchFamily="34" charset="0"/>
                <a:ea typeface="Malgun Gothic"/>
                <a:cs typeface="Malgun Gothic"/>
                <a:sym typeface="Malgun Gothic"/>
              </a:rPr>
              <a:t> Kwon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hnschrift" panose="020B0502040204020203" pitchFamily="34" charset="0"/>
                <a:ea typeface="Malgun Gothic"/>
                <a:cs typeface="Malgun Gothic"/>
                <a:sym typeface="Malgun Gothic"/>
              </a:rPr>
              <a:t>P.I. : </a:t>
            </a:r>
            <a:r>
              <a:rPr lang="en-US" dirty="0" err="1">
                <a:solidFill>
                  <a:schemeClr val="dk1"/>
                </a:solidFill>
                <a:latin typeface="Bahnschrift" panose="020B0502040204020203" pitchFamily="34" charset="0"/>
                <a:ea typeface="Malgun Gothic"/>
                <a:cs typeface="Malgun Gothic"/>
                <a:sym typeface="Malgun Gothic"/>
              </a:rPr>
              <a:t>Heetak</a:t>
            </a:r>
            <a:r>
              <a:rPr lang="en-US" dirty="0">
                <a:solidFill>
                  <a:schemeClr val="dk1"/>
                </a:solidFill>
                <a:latin typeface="Bahnschrift" panose="020B0502040204020203" pitchFamily="34" charset="0"/>
                <a:ea typeface="Malgun Gothic"/>
                <a:cs typeface="Malgun Gothic"/>
                <a:sym typeface="Malgun Gothic"/>
              </a:rPr>
              <a:t> Lee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Bahnschrift" panose="020B0502040204020203" pitchFamily="34" charset="0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Bahnschrift" panose="020B0502040204020203" pitchFamily="34" charset="0"/>
                <a:ea typeface="Malgun Gothic"/>
                <a:cs typeface="Malgun Gothic"/>
                <a:sym typeface="Malgun Gothic"/>
              </a:rPr>
              <a:t>2024. 8. 19</a:t>
            </a:r>
            <a:endParaRPr lang="en-US" altLang="ko-KR" dirty="0">
              <a:latin typeface="Bahnschrift" panose="020B0502040204020203" pitchFamily="34" charset="0"/>
            </a:endParaRPr>
          </a:p>
          <a:p>
            <a:pPr algn="ctr"/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Bahnschrift" panose="020B0502040204020203" pitchFamily="34" charset="0"/>
                <a:ea typeface="Malgun Gothic"/>
                <a:cs typeface="Malgun Gothic"/>
                <a:sym typeface="Malgun Gothic"/>
              </a:rPr>
              <a:t>B.I. team, CGE, IBS </a:t>
            </a:r>
            <a:endParaRPr lang="en-US" altLang="ko-KR" dirty="0">
              <a:latin typeface="Bahnschrif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Bahnschrift" panose="020B0502040204020203" pitchFamily="34" charset="0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Google Shape;86;p1">
            <a:extLst>
              <a:ext uri="{FF2B5EF4-FFF2-40B4-BE49-F238E27FC236}">
                <a16:creationId xmlns:a16="http://schemas.microsoft.com/office/drawing/2014/main" id="{796FCE60-6DAB-1CFA-DDD6-0471DD2CA5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50" y="159212"/>
            <a:ext cx="2316587" cy="6990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7;p1">
            <a:extLst>
              <a:ext uri="{FF2B5EF4-FFF2-40B4-BE49-F238E27FC236}">
                <a16:creationId xmlns:a16="http://schemas.microsoft.com/office/drawing/2014/main" id="{C7289100-F869-9790-7095-37EB9F9D3123}"/>
              </a:ext>
            </a:extLst>
          </p:cNvPr>
          <p:cNvSpPr txBox="1"/>
          <p:nvPr/>
        </p:nvSpPr>
        <p:spPr>
          <a:xfrm>
            <a:off x="415874" y="2351822"/>
            <a:ext cx="1136025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HVG selection method for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Genotype batch dataset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B64D0A-149A-E712-515D-122EFF166873}"/>
              </a:ext>
            </a:extLst>
          </p:cNvPr>
          <p:cNvGrpSpPr/>
          <p:nvPr/>
        </p:nvGrpSpPr>
        <p:grpSpPr>
          <a:xfrm>
            <a:off x="10246344" y="215243"/>
            <a:ext cx="1682905" cy="580312"/>
            <a:chOff x="10317440" y="250524"/>
            <a:chExt cx="1682905" cy="580312"/>
          </a:xfrm>
        </p:grpSpPr>
        <p:pic>
          <p:nvPicPr>
            <p:cNvPr id="9" name="그림 8" descr="텍스트, 폰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FF86808A-676B-B675-1C98-88B472DFC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17440" y="250524"/>
              <a:ext cx="1682905" cy="58031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A3CA82A-E2E4-5C4F-A712-B93C7E95E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407" t="39844" r="49570" b="52222"/>
            <a:stretch/>
          </p:blipFill>
          <p:spPr>
            <a:xfrm>
              <a:off x="10341251" y="545442"/>
              <a:ext cx="221354" cy="163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69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64BDBD-C24F-EE19-AC7A-80EC9CC19587}"/>
              </a:ext>
            </a:extLst>
          </p:cNvPr>
          <p:cNvSpPr txBox="1"/>
          <p:nvPr/>
        </p:nvSpPr>
        <p:spPr>
          <a:xfrm>
            <a:off x="139618" y="113265"/>
            <a:ext cx="933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HVG selection in </a:t>
            </a:r>
            <a:r>
              <a:rPr kumimoji="1" lang="en-US" altLang="ko-KR" sz="2800" b="1" dirty="0" err="1"/>
              <a:t>scRNA</a:t>
            </a:r>
            <a:r>
              <a:rPr kumimoji="1" lang="en-US" altLang="ko-KR" sz="2800" b="1" dirty="0"/>
              <a:t> seq analysis</a:t>
            </a:r>
            <a:endParaRPr kumimoji="1" lang="ko-KR" altLang="en-US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C07FC9-B3E8-1C86-64D6-D7BA08119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1" y="1186900"/>
            <a:ext cx="5945879" cy="475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B55E04-43D5-649B-72DF-6378CFA66294}"/>
              </a:ext>
            </a:extLst>
          </p:cNvPr>
          <p:cNvSpPr txBox="1"/>
          <p:nvPr/>
        </p:nvSpPr>
        <p:spPr>
          <a:xfrm>
            <a:off x="4025035" y="2804764"/>
            <a:ext cx="24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FF0000"/>
                </a:solidFill>
              </a:rPr>
              <a:t>FindVariableFeatures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19C72-3675-FAF0-A922-4BF6C5EB9AAE}"/>
              </a:ext>
            </a:extLst>
          </p:cNvPr>
          <p:cNvSpPr txBox="1"/>
          <p:nvPr/>
        </p:nvSpPr>
        <p:spPr>
          <a:xfrm>
            <a:off x="1364881" y="6594049"/>
            <a:ext cx="49694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https</a:t>
            </a:r>
            <a:r>
              <a:rPr lang="ko-KR" altLang="en-US" sz="1100" dirty="0"/>
              <a:t>://</a:t>
            </a:r>
            <a:r>
              <a:rPr lang="ko-KR" altLang="en-US" sz="1100" dirty="0" err="1"/>
              <a:t>hbctraining.github.io</a:t>
            </a:r>
            <a:r>
              <a:rPr lang="ko-KR" altLang="en-US" sz="1100" dirty="0"/>
              <a:t>/</a:t>
            </a:r>
            <a:r>
              <a:rPr lang="ko-KR" altLang="en-US" sz="1100" dirty="0" err="1"/>
              <a:t>scRNA-seq_online</a:t>
            </a:r>
            <a:r>
              <a:rPr lang="ko-KR" altLang="en-US" sz="1100" dirty="0"/>
              <a:t>/</a:t>
            </a:r>
            <a:r>
              <a:rPr lang="ko-KR" altLang="en-US" sz="1100" dirty="0" err="1"/>
              <a:t>lessons</a:t>
            </a:r>
            <a:r>
              <a:rPr lang="ko-KR" altLang="en-US" sz="1100" dirty="0"/>
              <a:t>/06_integration.html</a:t>
            </a: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89F3DB60-9C91-630A-F704-D0F6FD005C12}"/>
              </a:ext>
            </a:extLst>
          </p:cNvPr>
          <p:cNvSpPr/>
          <p:nvPr/>
        </p:nvSpPr>
        <p:spPr>
          <a:xfrm>
            <a:off x="1715678" y="3199136"/>
            <a:ext cx="395926" cy="20138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29B5-665C-4FFF-8EEC-81E15C5CA188}"/>
              </a:ext>
            </a:extLst>
          </p:cNvPr>
          <p:cNvSpPr txBox="1"/>
          <p:nvPr/>
        </p:nvSpPr>
        <p:spPr>
          <a:xfrm>
            <a:off x="262167" y="3562454"/>
            <a:ext cx="1849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HVG selection affects all downstream analyses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D916F-820C-45F7-DA3B-DDD0E89B8FB7}"/>
              </a:ext>
            </a:extLst>
          </p:cNvPr>
          <p:cNvSpPr txBox="1"/>
          <p:nvPr/>
        </p:nvSpPr>
        <p:spPr>
          <a:xfrm>
            <a:off x="7303990" y="2413337"/>
            <a:ext cx="4091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>
                <a:latin typeface="+mj-lt"/>
              </a:rPr>
              <a:t>Clustering method –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+mj-lt"/>
              </a:rPr>
              <a:t>may include genes that are not actually cluster-informative 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Integration – In some cases, need to select HVGs (anchoring method, cell projection)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4FDD3-83FC-7819-65E7-79EC484F2404}"/>
              </a:ext>
            </a:extLst>
          </p:cNvPr>
          <p:cNvSpPr txBox="1"/>
          <p:nvPr/>
        </p:nvSpPr>
        <p:spPr>
          <a:xfrm>
            <a:off x="7321952" y="5003745"/>
            <a:ext cx="4300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" altLang="ko-KR" dirty="0"/>
              <a:t>HVGs should be carefully selected according to the biological context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1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6351F3-955C-384A-36FF-9A89E82C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99" y="1300219"/>
            <a:ext cx="3657600" cy="158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C30FAC-F5C0-EB54-5E8E-BE4A750F2DEF}"/>
              </a:ext>
            </a:extLst>
          </p:cNvPr>
          <p:cNvSpPr txBox="1"/>
          <p:nvPr/>
        </p:nvSpPr>
        <p:spPr>
          <a:xfrm>
            <a:off x="1312872" y="792387"/>
            <a:ext cx="100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4EFFB-9C9E-89AD-CE98-0AD04D9A0A8F}"/>
              </a:ext>
            </a:extLst>
          </p:cNvPr>
          <p:cNvSpPr txBox="1"/>
          <p:nvPr/>
        </p:nvSpPr>
        <p:spPr>
          <a:xfrm>
            <a:off x="3147981" y="653888"/>
            <a:ext cx="1124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KO or KI</a:t>
            </a:r>
          </a:p>
          <a:p>
            <a:pPr algn="ctr"/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9AE32-EDEC-0443-7DCC-6D79763895CB}"/>
              </a:ext>
            </a:extLst>
          </p:cNvPr>
          <p:cNvSpPr txBox="1"/>
          <p:nvPr/>
        </p:nvSpPr>
        <p:spPr>
          <a:xfrm>
            <a:off x="868730" y="3366637"/>
            <a:ext cx="333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Genotype (Biological batch)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C2BE8-CC2E-8F6B-1323-0B4F018A1A73}"/>
              </a:ext>
            </a:extLst>
          </p:cNvPr>
          <p:cNvSpPr txBox="1"/>
          <p:nvPr/>
        </p:nvSpPr>
        <p:spPr>
          <a:xfrm>
            <a:off x="868730" y="3897394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Cell composition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0FA3B-805D-62B3-5F25-F3B8D095AD2A}"/>
              </a:ext>
            </a:extLst>
          </p:cNvPr>
          <p:cNvSpPr txBox="1"/>
          <p:nvPr/>
        </p:nvSpPr>
        <p:spPr>
          <a:xfrm>
            <a:off x="888226" y="4609798"/>
            <a:ext cx="3491084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Main strategy :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Remove genotype batch effect </a:t>
            </a:r>
          </a:p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&amp; </a:t>
            </a:r>
          </a:p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rescue cell composition info.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44923EA-44BA-68BB-320F-67CC431B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413" y="792387"/>
            <a:ext cx="6817893" cy="6064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8CC66F-7E6B-24B0-D6F7-D7C96602793C}"/>
              </a:ext>
            </a:extLst>
          </p:cNvPr>
          <p:cNvSpPr txBox="1"/>
          <p:nvPr/>
        </p:nvSpPr>
        <p:spPr>
          <a:xfrm>
            <a:off x="160254" y="60607"/>
            <a:ext cx="933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HVG selection between genotype differences</a:t>
            </a:r>
            <a:endParaRPr kumimoji="1"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52499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D7D068-0356-2463-6656-1021921D72FA}"/>
              </a:ext>
            </a:extLst>
          </p:cNvPr>
          <p:cNvSpPr txBox="1"/>
          <p:nvPr/>
        </p:nvSpPr>
        <p:spPr>
          <a:xfrm>
            <a:off x="329938" y="82484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Dataset </a:t>
            </a:r>
            <a:endParaRPr kumimoji="1" lang="ko-KR" altLang="en-US" sz="2800" b="1" dirty="0"/>
          </a:p>
        </p:txBody>
      </p:sp>
      <p:pic>
        <p:nvPicPr>
          <p:cNvPr id="8" name="그림 7" descr="텍스트, 도표, 친필, 평면도이(가) 표시된 사진&#10;&#10;자동 생성된 설명">
            <a:extLst>
              <a:ext uri="{FF2B5EF4-FFF2-40B4-BE49-F238E27FC236}">
                <a16:creationId xmlns:a16="http://schemas.microsoft.com/office/drawing/2014/main" id="{D9258138-12A9-9166-E2FA-A6E89C2AD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000" y="82484"/>
            <a:ext cx="5178097" cy="669303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33762A9-6C8D-7BAE-64EC-614491E11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32"/>
          <a:stretch/>
        </p:blipFill>
        <p:spPr bwMode="auto">
          <a:xfrm>
            <a:off x="319465" y="2294215"/>
            <a:ext cx="6197600" cy="160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82295E-6806-F12D-353B-7DE809A78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15" y="5324855"/>
            <a:ext cx="4299146" cy="12118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0311AB-7FBF-E23A-EB71-CB328E81C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182" y="3810196"/>
            <a:ext cx="1970087" cy="2803077"/>
          </a:xfrm>
          <a:prstGeom prst="rect">
            <a:avLst/>
          </a:prstGeom>
        </p:spPr>
      </p:pic>
      <p:pic>
        <p:nvPicPr>
          <p:cNvPr id="2052" name="Picture 4" descr="bioRxiv">
            <a:extLst>
              <a:ext uri="{FF2B5EF4-FFF2-40B4-BE49-F238E27FC236}">
                <a16:creationId xmlns:a16="http://schemas.microsoft.com/office/drawing/2014/main" id="{7E42463C-C725-ECBC-7C31-E988D5ED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5" y="4879730"/>
            <a:ext cx="1902377" cy="44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1756A3-8A73-9DCA-A4E2-87753737E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0418" y="390437"/>
            <a:ext cx="4104949" cy="1525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137487-6AFC-D16F-0492-3A83B641960B}"/>
              </a:ext>
            </a:extLst>
          </p:cNvPr>
          <p:cNvSpPr txBox="1"/>
          <p:nvPr/>
        </p:nvSpPr>
        <p:spPr>
          <a:xfrm>
            <a:off x="229969" y="836196"/>
            <a:ext cx="2401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# 1 </a:t>
            </a:r>
            <a:r>
              <a:rPr kumimoji="1" lang="en-US" altLang="ko-KR" dirty="0"/>
              <a:t>Genotypic changes, Rare cell population occurs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AA338-EC1A-1DBC-85CE-5D8E6959F970}"/>
              </a:ext>
            </a:extLst>
          </p:cNvPr>
          <p:cNvSpPr txBox="1"/>
          <p:nvPr/>
        </p:nvSpPr>
        <p:spPr>
          <a:xfrm>
            <a:off x="285697" y="4072222"/>
            <a:ext cx="469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# 2 </a:t>
            </a:r>
            <a:r>
              <a:rPr kumimoji="1" lang="en-US" altLang="ko-KR" dirty="0"/>
              <a:t>Genotypic changes, similar cell populations but with different proportions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701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457</Words>
  <Application>Microsoft Macintosh PowerPoint</Application>
  <PresentationFormat>와이드스크린</PresentationFormat>
  <Paragraphs>44</Paragraphs>
  <Slides>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맑은 고딕</vt:lpstr>
      <vt:lpstr>ElsevierGulliver</vt:lpstr>
      <vt:lpstr>Arial</vt:lpstr>
      <vt:lpstr>Bahnschrift</vt:lpstr>
      <vt:lpstr>Tahoma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오영철(생명과학과)</dc:creator>
  <cp:lastModifiedBy>오영철(생명과학과)</cp:lastModifiedBy>
  <cp:revision>3</cp:revision>
  <dcterms:created xsi:type="dcterms:W3CDTF">2024-08-18T05:26:33Z</dcterms:created>
  <dcterms:modified xsi:type="dcterms:W3CDTF">2024-08-19T07:25:35Z</dcterms:modified>
</cp:coreProperties>
</file>